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111" d="100"/>
          <a:sy n="111" d="100"/>
        </p:scale>
        <p:origin x="510"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sr-Latn-RS" dirty="0" smtClean="0"/>
              <a:t>Broj</a:t>
            </a:r>
            <a:r>
              <a:rPr lang="sr-Latn-RS" baseline="0" dirty="0" smtClean="0"/>
              <a:t> stanovnika</a:t>
            </a:r>
            <a:endParaRPr lang="en-US" dirty="0"/>
          </a:p>
        </c:rich>
      </c:tx>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stacked"/>
        <c:varyColors val="0"/>
        <c:ser>
          <c:idx val="0"/>
          <c:order val="0"/>
          <c:tx>
            <c:strRef>
              <c:f>Sheet1!$B$1</c:f>
              <c:strCache>
                <c:ptCount val="1"/>
                <c:pt idx="0">
                  <c:v>Series 1</c:v>
                </c:pt>
              </c:strCache>
            </c:strRef>
          </c:tx>
          <c:spPr>
            <a:solidFill>
              <a:schemeClr val="accent1"/>
            </a:solidFill>
            <a:ln>
              <a:noFill/>
            </a:ln>
            <a:effectLst/>
          </c:spPr>
          <c:invertIfNegative val="0"/>
          <c:cat>
            <c:strRef>
              <c:f>Sheet1!$A$2:$A$5</c:f>
              <c:strCache>
                <c:ptCount val="4"/>
                <c:pt idx="0">
                  <c:v>1981.</c:v>
                </c:pt>
                <c:pt idx="1">
                  <c:v>1991.</c:v>
                </c:pt>
                <c:pt idx="2">
                  <c:v>2002.</c:v>
                </c:pt>
                <c:pt idx="3">
                  <c:v>2011.</c:v>
                </c:pt>
              </c:strCache>
            </c:strRef>
          </c:cat>
          <c:val>
            <c:numRef>
              <c:f>Sheet1!$B$2:$B$5</c:f>
              <c:numCache>
                <c:formatCode>General</c:formatCode>
                <c:ptCount val="4"/>
                <c:pt idx="0">
                  <c:v>13000</c:v>
                </c:pt>
                <c:pt idx="1">
                  <c:v>19034</c:v>
                </c:pt>
                <c:pt idx="2">
                  <c:v>17045</c:v>
                </c:pt>
                <c:pt idx="3">
                  <c:v>15282</c:v>
                </c:pt>
              </c:numCache>
            </c:numRef>
          </c:val>
          <c:extLst>
            <c:ext xmlns:c16="http://schemas.microsoft.com/office/drawing/2014/chart" uri="{C3380CC4-5D6E-409C-BE32-E72D297353CC}">
              <c16:uniqueId val="{00000000-8E5E-4CBC-A11D-89E36B4FDB0F}"/>
            </c:ext>
          </c:extLst>
        </c:ser>
        <c:ser>
          <c:idx val="1"/>
          <c:order val="1"/>
          <c:tx>
            <c:strRef>
              <c:f>Sheet1!$C$1</c:f>
              <c:strCache>
                <c:ptCount val="1"/>
                <c:pt idx="0">
                  <c:v>Series 2</c:v>
                </c:pt>
              </c:strCache>
            </c:strRef>
          </c:tx>
          <c:spPr>
            <a:solidFill>
              <a:schemeClr val="accent2"/>
            </a:solidFill>
            <a:ln>
              <a:noFill/>
            </a:ln>
            <a:effectLst/>
          </c:spPr>
          <c:invertIfNegative val="0"/>
          <c:cat>
            <c:strRef>
              <c:f>Sheet1!$A$2:$A$5</c:f>
              <c:strCache>
                <c:ptCount val="4"/>
                <c:pt idx="0">
                  <c:v>1981.</c:v>
                </c:pt>
                <c:pt idx="1">
                  <c:v>1991.</c:v>
                </c:pt>
                <c:pt idx="2">
                  <c:v>2002.</c:v>
                </c:pt>
                <c:pt idx="3">
                  <c:v>2011.</c:v>
                </c:pt>
              </c:strCache>
            </c:str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8E5E-4CBC-A11D-89E36B4FDB0F}"/>
            </c:ext>
          </c:extLst>
        </c:ser>
        <c:ser>
          <c:idx val="2"/>
          <c:order val="2"/>
          <c:tx>
            <c:strRef>
              <c:f>Sheet1!$D$1</c:f>
              <c:strCache>
                <c:ptCount val="1"/>
                <c:pt idx="0">
                  <c:v>Series 3</c:v>
                </c:pt>
              </c:strCache>
            </c:strRef>
          </c:tx>
          <c:spPr>
            <a:solidFill>
              <a:schemeClr val="accent3"/>
            </a:solidFill>
            <a:ln>
              <a:noFill/>
            </a:ln>
            <a:effectLst/>
          </c:spPr>
          <c:invertIfNegative val="0"/>
          <c:cat>
            <c:strRef>
              <c:f>Sheet1!$A$2:$A$5</c:f>
              <c:strCache>
                <c:ptCount val="4"/>
                <c:pt idx="0">
                  <c:v>1981.</c:v>
                </c:pt>
                <c:pt idx="1">
                  <c:v>1991.</c:v>
                </c:pt>
                <c:pt idx="2">
                  <c:v>2002.</c:v>
                </c:pt>
                <c:pt idx="3">
                  <c:v>2011.</c:v>
                </c:pt>
              </c:strCache>
            </c:strRef>
          </c:cat>
          <c:val>
            <c:numRef>
              <c:f>Sheet1!$D$2:$D$5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8E5E-4CBC-A11D-89E36B4FDB0F}"/>
            </c:ext>
          </c:extLst>
        </c:ser>
        <c:dLbls>
          <c:showLegendKey val="0"/>
          <c:showVal val="0"/>
          <c:showCatName val="0"/>
          <c:showSerName val="0"/>
          <c:showPercent val="0"/>
          <c:showBubbleSize val="0"/>
        </c:dLbls>
        <c:gapWidth val="150"/>
        <c:overlap val="100"/>
        <c:axId val="1259484528"/>
        <c:axId val="1377841184"/>
      </c:barChart>
      <c:catAx>
        <c:axId val="1259484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377841184"/>
        <c:crosses val="autoZero"/>
        <c:auto val="1"/>
        <c:lblAlgn val="ctr"/>
        <c:lblOffset val="100"/>
        <c:noMultiLvlLbl val="0"/>
      </c:catAx>
      <c:valAx>
        <c:axId val="1377841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25948452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21C1A57-FAFB-4585-80C7-CF157FFF15FA}" type="datetimeFigureOut">
              <a:rPr lang="en-US" smtClean="0"/>
              <a:t>7/7/2021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CF260C-5425-4EE5-8BD0-30A81F9E01C0}"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73442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solidFill>
                  <a:schemeClr val="accent1">
                    <a:lumMod val="75000"/>
                  </a:schemeClr>
                </a:solidFill>
              </a:defRPr>
            </a:lvl1pPr>
          </a:lstStyle>
          <a:p>
            <a:r>
              <a:rPr lang="en-US"/>
              <a:t>Click to edit Master title style</a:t>
            </a:r>
            <a:endParaRPr lang="en-US" dirty="0"/>
          </a:p>
        </p:txBody>
      </p:sp>
      <p:sp>
        <p:nvSpPr>
          <p:cNvPr id="3" name="Content Placeholder 2"/>
          <p:cNvSpPr>
            <a:spLocks noGrp="1"/>
          </p:cNvSpPr>
          <p:nvPr>
            <p:ph idx="1"/>
          </p:nvPr>
        </p:nvSpPr>
        <p:spPr/>
        <p:txBody>
          <a:bodyPr/>
          <a:lstStyle>
            <a:lvl1pPr marL="91440" indent="-91440">
              <a:buFont typeface="Wingdings" panose="05000000000000000000" pitchFamily="2" charset="2"/>
              <a:buChar char="Ø"/>
              <a:defRPr/>
            </a:lvl1pPr>
            <a:lvl2pPr marL="384048" indent="-182880">
              <a:buFont typeface="Wingdings" panose="05000000000000000000" pitchFamily="2" charset="2"/>
              <a:buChar char="Ø"/>
              <a:defRPr/>
            </a:lvl2pPr>
            <a:lvl3pPr marL="566928" indent="-182880">
              <a:buFont typeface="Wingdings" panose="05000000000000000000" pitchFamily="2" charset="2"/>
              <a:buChar char="Ø"/>
              <a:defRPr/>
            </a:lvl3pPr>
            <a:lvl4pPr marL="749808" indent="-182880">
              <a:buFont typeface="Wingdings" panose="05000000000000000000" pitchFamily="2" charset="2"/>
              <a:buChar char="Ø"/>
              <a:defRPr/>
            </a:lvl4pPr>
            <a:lvl5pPr marL="932688" indent="-182880">
              <a:buFont typeface="Wingdings" panose="05000000000000000000" pitchFamily="2" charset="2"/>
              <a:buChar char="Ø"/>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21C1A57-FAFB-4585-80C7-CF157FFF15FA}" type="datetimeFigureOut">
              <a:rPr lang="en-US" smtClean="0"/>
              <a:t>7/7/2021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CF260C-5425-4EE5-8BD0-30A81F9E01C0}" type="slidenum">
              <a:rPr lang="en-US" smtClean="0"/>
              <a:t>‹#›</a:t>
            </a:fld>
            <a:endParaRPr lang="en-US"/>
          </a:p>
        </p:txBody>
      </p:sp>
    </p:spTree>
    <p:extLst>
      <p:ext uri="{BB962C8B-B14F-4D97-AF65-F5344CB8AC3E}">
        <p14:creationId xmlns:p14="http://schemas.microsoft.com/office/powerpoint/2010/main" val="6098799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21C1A57-FAFB-4585-80C7-CF157FFF15FA}" type="datetimeFigureOut">
              <a:rPr lang="en-US" smtClean="0"/>
              <a:t>7/7/2021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CF260C-5425-4EE5-8BD0-30A81F9E01C0}"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912666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21C1A57-FAFB-4585-80C7-CF157FFF15FA}" type="datetimeFigureOut">
              <a:rPr lang="en-US" smtClean="0"/>
              <a:t>7/7/2021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4CF260C-5425-4EE5-8BD0-30A81F9E01C0}" type="slidenum">
              <a:rPr lang="en-US" smtClean="0"/>
              <a:t>‹#›</a:t>
            </a:fld>
            <a:endParaRPr lang="en-US"/>
          </a:p>
        </p:txBody>
      </p:sp>
    </p:spTree>
    <p:extLst>
      <p:ext uri="{BB962C8B-B14F-4D97-AF65-F5344CB8AC3E}">
        <p14:creationId xmlns:p14="http://schemas.microsoft.com/office/powerpoint/2010/main" val="11692145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lvl1pPr>
              <a:defRPr>
                <a:solidFill>
                  <a:schemeClr val="accent1">
                    <a:lumMod val="7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97280" y="2582334"/>
            <a:ext cx="4937760" cy="3378200"/>
          </a:xfrm>
        </p:spPr>
        <p:txBody>
          <a:bodyPr/>
          <a:lstStyle>
            <a:lvl1pPr marL="91440" indent="-91440">
              <a:buFont typeface="Wingdings" panose="05000000000000000000" pitchFamily="2" charset="2"/>
              <a:buChar char="Ø"/>
              <a:defRPr/>
            </a:lvl1pPr>
            <a:lvl3pPr marL="566928" indent="-182880">
              <a:buFont typeface="Wingdings" panose="05000000000000000000" pitchFamily="2" charset="2"/>
              <a:buChar char="Ø"/>
              <a:defRPr/>
            </a:lvl3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style>
          <a:lnRef idx="2">
            <a:schemeClr val="accent2"/>
          </a:lnRef>
          <a:fillRef idx="1">
            <a:schemeClr val="lt1"/>
          </a:fillRef>
          <a:effectRef idx="0">
            <a:schemeClr val="accent2"/>
          </a:effectRef>
          <a:fontRef idx="minor">
            <a:schemeClr val="dk1"/>
          </a:fontRef>
        </p:style>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17920" y="2582334"/>
            <a:ext cx="4937760" cy="3378200"/>
          </a:xfrm>
        </p:spPr>
        <p:txBody>
          <a:bodyPr/>
          <a:lstStyle>
            <a:lvl1pPr marL="91440" indent="-91440">
              <a:buFont typeface="Wingdings" panose="05000000000000000000" pitchFamily="2" charset="2"/>
              <a:buChar char="Ø"/>
              <a:defRPr/>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21C1A57-FAFB-4585-80C7-CF157FFF15FA}" type="datetimeFigureOut">
              <a:rPr lang="en-US" smtClean="0"/>
              <a:t>7/7/2021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4CF260C-5425-4EE5-8BD0-30A81F9E01C0}" type="slidenum">
              <a:rPr lang="en-US" smtClean="0"/>
              <a:t>‹#›</a:t>
            </a:fld>
            <a:endParaRPr lang="en-US"/>
          </a:p>
        </p:txBody>
      </p:sp>
    </p:spTree>
    <p:extLst>
      <p:ext uri="{BB962C8B-B14F-4D97-AF65-F5344CB8AC3E}">
        <p14:creationId xmlns:p14="http://schemas.microsoft.com/office/powerpoint/2010/main" val="29689874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21C1A57-FAFB-4585-80C7-CF157FFF15FA}" type="datetimeFigureOut">
              <a:rPr lang="en-US" smtClean="0"/>
              <a:t>7/7/2021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4CF260C-5425-4EE5-8BD0-30A81F9E01C0}" type="slidenum">
              <a:rPr lang="en-US" smtClean="0"/>
              <a:t>‹#›</a:t>
            </a:fld>
            <a:endParaRPr lang="en-US"/>
          </a:p>
        </p:txBody>
      </p:sp>
    </p:spTree>
    <p:extLst>
      <p:ext uri="{BB962C8B-B14F-4D97-AF65-F5344CB8AC3E}">
        <p14:creationId xmlns:p14="http://schemas.microsoft.com/office/powerpoint/2010/main" val="25007945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D21C1A57-FAFB-4585-80C7-CF157FFF15FA}" type="datetimeFigureOut">
              <a:rPr lang="en-US" smtClean="0"/>
              <a:t>7/7/2021</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54CF260C-5425-4EE5-8BD0-30A81F9E01C0}" type="slidenum">
              <a:rPr lang="en-US" smtClean="0"/>
              <a:t>‹#›</a:t>
            </a:fld>
            <a:endParaRPr lang="en-US"/>
          </a:p>
        </p:txBody>
      </p:sp>
    </p:spTree>
    <p:extLst>
      <p:ext uri="{BB962C8B-B14F-4D97-AF65-F5344CB8AC3E}">
        <p14:creationId xmlns:p14="http://schemas.microsoft.com/office/powerpoint/2010/main" val="14756990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D21C1A57-FAFB-4585-80C7-CF157FFF15FA}" type="datetimeFigureOut">
              <a:rPr lang="en-US" smtClean="0"/>
              <a:t>7/7/2021</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54CF260C-5425-4EE5-8BD0-30A81F9E01C0}" type="slidenum">
              <a:rPr lang="en-US" smtClean="0"/>
              <a:t>‹#›</a:t>
            </a:fld>
            <a:endParaRPr lang="en-US"/>
          </a:p>
        </p:txBody>
      </p:sp>
    </p:spTree>
    <p:extLst>
      <p:ext uri="{BB962C8B-B14F-4D97-AF65-F5344CB8AC3E}">
        <p14:creationId xmlns:p14="http://schemas.microsoft.com/office/powerpoint/2010/main" val="23947754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D21C1A57-FAFB-4585-80C7-CF157FFF15FA}" type="datetimeFigureOut">
              <a:rPr lang="en-US" smtClean="0"/>
              <a:t>7/7/2021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4CF260C-5425-4EE5-8BD0-30A81F9E01C0}" type="slidenum">
              <a:rPr lang="en-US" smtClean="0"/>
              <a:t>‹#›</a:t>
            </a:fld>
            <a:endParaRPr lang="en-US"/>
          </a:p>
        </p:txBody>
      </p:sp>
    </p:spTree>
    <p:extLst>
      <p:ext uri="{BB962C8B-B14F-4D97-AF65-F5344CB8AC3E}">
        <p14:creationId xmlns:p14="http://schemas.microsoft.com/office/powerpoint/2010/main" val="8533791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21C1A57-FAFB-4585-80C7-CF157FFF15FA}" type="datetimeFigureOut">
              <a:rPr lang="en-US" smtClean="0"/>
              <a:t>7/7/2021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CF260C-5425-4EE5-8BD0-30A81F9E01C0}" type="slidenum">
              <a:rPr lang="en-US" smtClean="0"/>
              <a:t>‹#›</a:t>
            </a:fld>
            <a:endParaRPr lang="en-US"/>
          </a:p>
        </p:txBody>
      </p:sp>
    </p:spTree>
    <p:extLst>
      <p:ext uri="{BB962C8B-B14F-4D97-AF65-F5344CB8AC3E}">
        <p14:creationId xmlns:p14="http://schemas.microsoft.com/office/powerpoint/2010/main" val="27504373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21C1A57-FAFB-4585-80C7-CF157FFF15FA}" type="datetimeFigureOut">
              <a:rPr lang="en-US" smtClean="0"/>
              <a:t>7/7/2021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CF260C-5425-4EE5-8BD0-30A81F9E01C0}" type="slidenum">
              <a:rPr lang="en-US" smtClean="0"/>
              <a:t>‹#›</a:t>
            </a:fld>
            <a:endParaRPr lang="en-US"/>
          </a:p>
        </p:txBody>
      </p:sp>
    </p:spTree>
    <p:extLst>
      <p:ext uri="{BB962C8B-B14F-4D97-AF65-F5344CB8AC3E}">
        <p14:creationId xmlns:p14="http://schemas.microsoft.com/office/powerpoint/2010/main" val="34246198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D21C1A57-FAFB-4585-80C7-CF157FFF15FA}" type="datetimeFigureOut">
              <a:rPr lang="en-US" smtClean="0"/>
              <a:t>7/7/2021</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54CF260C-5425-4EE5-8BD0-30A81F9E01C0}" type="slidenum">
              <a:rPr lang="en-US" smtClean="0"/>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2083340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slide" Target="slide9.xml"/><Relationship Id="rId3" Type="http://schemas.openxmlformats.org/officeDocument/2006/relationships/slide" Target="slide4.xml"/><Relationship Id="rId7" Type="http://schemas.openxmlformats.org/officeDocument/2006/relationships/slide" Target="slide8.xml"/><Relationship Id="rId2" Type="http://schemas.openxmlformats.org/officeDocument/2006/relationships/slide" Target="slide3.xml"/><Relationship Id="rId1" Type="http://schemas.openxmlformats.org/officeDocument/2006/relationships/slideLayout" Target="../slideLayouts/slideLayout2.xml"/><Relationship Id="rId6" Type="http://schemas.openxmlformats.org/officeDocument/2006/relationships/slide" Target="slide7.xml"/><Relationship Id="rId5" Type="http://schemas.openxmlformats.org/officeDocument/2006/relationships/slide" Target="slide6.xml"/><Relationship Id="rId10" Type="http://schemas.openxmlformats.org/officeDocument/2006/relationships/image" Target="../media/image4.png"/><Relationship Id="rId4" Type="http://schemas.openxmlformats.org/officeDocument/2006/relationships/slide" Target="slide5.xml"/><Relationship Id="rId9" Type="http://schemas.openxmlformats.org/officeDocument/2006/relationships/slide" Target="slide10.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slideLayout" Target="../slideLayouts/slideLayout2.xml"/><Relationship Id="rId1" Type="http://schemas.openxmlformats.org/officeDocument/2006/relationships/video" Target="https://www.youtube.com/embed/b24enSO-Eb4" TargetMode="External"/></Relationships>
</file>

<file path=ppt/slides/_rels/slide10.xml.rels><?xml version="1.0" encoding="UTF-8" standalone="yes"?>
<Relationships xmlns="http://schemas.openxmlformats.org/package/2006/relationships"><Relationship Id="rId2" Type="http://schemas.openxmlformats.org/officeDocument/2006/relationships/hyperlink" Target="https://www.trstenik.rs/"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95338F-1260-45F9-A250-6CF73407DBAD}"/>
              </a:ext>
            </a:extLst>
          </p:cNvPr>
          <p:cNvSpPr>
            <a:spLocks noGrp="1"/>
          </p:cNvSpPr>
          <p:nvPr>
            <p:ph type="ctrTitle"/>
          </p:nvPr>
        </p:nvSpPr>
        <p:spPr/>
        <p:txBody>
          <a:bodyPr/>
          <a:lstStyle/>
          <a:p>
            <a:r>
              <a:rPr lang="sr-Latn-RS"/>
              <a:t>Trestenik</a:t>
            </a:r>
            <a:endParaRPr lang="en-US"/>
          </a:p>
        </p:txBody>
      </p:sp>
      <p:sp>
        <p:nvSpPr>
          <p:cNvPr id="3" name="Subtitle 2">
            <a:extLst>
              <a:ext uri="{FF2B5EF4-FFF2-40B4-BE49-F238E27FC236}">
                <a16:creationId xmlns:a16="http://schemas.microsoft.com/office/drawing/2014/main" id="{1E21EB24-72A8-40AB-9BEC-94A2FC42C293}"/>
              </a:ext>
            </a:extLst>
          </p:cNvPr>
          <p:cNvSpPr>
            <a:spLocks noGrp="1"/>
          </p:cNvSpPr>
          <p:nvPr>
            <p:ph type="subTitle" idx="1"/>
          </p:nvPr>
        </p:nvSpPr>
        <p:spPr/>
        <p:txBody>
          <a:bodyPr/>
          <a:lstStyle/>
          <a:p>
            <a:r>
              <a:rPr lang="sr-Latn-RS"/>
              <a:t>Nikolina Jovanović I1</a:t>
            </a:r>
          </a:p>
          <a:p>
            <a:r>
              <a:rPr lang="sr-Latn-RS"/>
              <a:t>Gimnazija ,,Vuk Karadžić"</a:t>
            </a:r>
            <a:endParaRPr lang="en-US"/>
          </a:p>
        </p:txBody>
      </p:sp>
      <p:pic>
        <p:nvPicPr>
          <p:cNvPr id="5" name="Picture 4">
            <a:extLst>
              <a:ext uri="{FF2B5EF4-FFF2-40B4-BE49-F238E27FC236}">
                <a16:creationId xmlns:a16="http://schemas.microsoft.com/office/drawing/2014/main" id="{9865F739-5CCD-4BC9-BE96-89222424FCAE}"/>
              </a:ext>
            </a:extLst>
          </p:cNvPr>
          <p:cNvPicPr>
            <a:picLocks noChangeAspect="1"/>
          </p:cNvPicPr>
          <p:nvPr/>
        </p:nvPicPr>
        <p:blipFill>
          <a:blip r:embed="rId2"/>
          <a:stretch>
            <a:fillRect/>
          </a:stretch>
        </p:blipFill>
        <p:spPr>
          <a:xfrm>
            <a:off x="8029907" y="228273"/>
            <a:ext cx="4162093" cy="4162093"/>
          </a:xfrm>
          <a:prstGeom prst="rect">
            <a:avLst/>
          </a:prstGeom>
        </p:spPr>
      </p:pic>
      <p:pic>
        <p:nvPicPr>
          <p:cNvPr id="6" name="Picture 5">
            <a:extLst>
              <a:ext uri="{FF2B5EF4-FFF2-40B4-BE49-F238E27FC236}">
                <a16:creationId xmlns:a16="http://schemas.microsoft.com/office/drawing/2014/main" id="{50ECCA01-9CD3-48BA-B642-13DE3E75988B}"/>
              </a:ext>
            </a:extLst>
          </p:cNvPr>
          <p:cNvPicPr>
            <a:picLocks noChangeAspect="1"/>
          </p:cNvPicPr>
          <p:nvPr/>
        </p:nvPicPr>
        <p:blipFill>
          <a:blip r:embed="rId3"/>
          <a:stretch>
            <a:fillRect/>
          </a:stretch>
        </p:blipFill>
        <p:spPr>
          <a:xfrm>
            <a:off x="5172075" y="0"/>
            <a:ext cx="2857832" cy="3815353"/>
          </a:xfrm>
          <a:prstGeom prst="rect">
            <a:avLst/>
          </a:prstGeom>
        </p:spPr>
      </p:pic>
    </p:spTree>
    <p:extLst>
      <p:ext uri="{BB962C8B-B14F-4D97-AF65-F5344CB8AC3E}">
        <p14:creationId xmlns:p14="http://schemas.microsoft.com/office/powerpoint/2010/main" val="2201503671"/>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A33ABD-702F-42FF-8D20-BDB94B5D41F3}"/>
              </a:ext>
            </a:extLst>
          </p:cNvPr>
          <p:cNvSpPr>
            <a:spLocks noGrp="1"/>
          </p:cNvSpPr>
          <p:nvPr>
            <p:ph type="title"/>
          </p:nvPr>
        </p:nvSpPr>
        <p:spPr/>
        <p:txBody>
          <a:bodyPr/>
          <a:lstStyle/>
          <a:p>
            <a:r>
              <a:rPr lang="sr-Latn-RS"/>
              <a:t>Sadržaj</a:t>
            </a:r>
            <a:endParaRPr lang="en-US"/>
          </a:p>
        </p:txBody>
      </p:sp>
      <p:sp>
        <p:nvSpPr>
          <p:cNvPr id="3" name="Content Placeholder 2">
            <a:extLst>
              <a:ext uri="{FF2B5EF4-FFF2-40B4-BE49-F238E27FC236}">
                <a16:creationId xmlns:a16="http://schemas.microsoft.com/office/drawing/2014/main" id="{1CDDDC8F-F533-43F0-B8E6-D7EA84D4B6EF}"/>
              </a:ext>
            </a:extLst>
          </p:cNvPr>
          <p:cNvSpPr>
            <a:spLocks noGrp="1"/>
          </p:cNvSpPr>
          <p:nvPr>
            <p:ph idx="1"/>
          </p:nvPr>
        </p:nvSpPr>
        <p:spPr/>
        <p:txBody>
          <a:bodyPr/>
          <a:lstStyle/>
          <a:p>
            <a:r>
              <a:rPr lang="sr-Latn-RS">
                <a:hlinkClick r:id="rId2" action="ppaction://hlinksldjump"/>
              </a:rPr>
              <a:t>Geografski odlike grada</a:t>
            </a:r>
            <a:endParaRPr lang="sr-Latn-RS"/>
          </a:p>
          <a:p>
            <a:r>
              <a:rPr lang="sr-Latn-RS">
                <a:hlinkClick r:id="rId3" action="ppaction://hlinksldjump"/>
              </a:rPr>
              <a:t>Osnovne informacije</a:t>
            </a:r>
            <a:endParaRPr lang="sr-Latn-RS"/>
          </a:p>
          <a:p>
            <a:r>
              <a:rPr lang="sr-Latn-RS">
                <a:hlinkClick r:id="rId4" action="ppaction://hlinksldjump"/>
              </a:rPr>
              <a:t>Istorijat grada</a:t>
            </a:r>
            <a:endParaRPr lang="sr-Latn-RS"/>
          </a:p>
          <a:p>
            <a:r>
              <a:rPr lang="sr-Latn-RS">
                <a:hlinkClick r:id="rId5" action="ppaction://hlinksldjump"/>
              </a:rPr>
              <a:t>Kultura</a:t>
            </a:r>
            <a:endParaRPr lang="sr-Latn-RS"/>
          </a:p>
          <a:p>
            <a:r>
              <a:rPr lang="sr-Latn-RS">
                <a:hlinkClick r:id="rId6" action="ppaction://hlinksldjump"/>
              </a:rPr>
              <a:t>Demografija</a:t>
            </a:r>
            <a:endParaRPr lang="sr-Latn-RS"/>
          </a:p>
          <a:p>
            <a:r>
              <a:rPr lang="sr-Latn-RS">
                <a:hlinkClick r:id="rId7" action="ppaction://hlinksldjump"/>
              </a:rPr>
              <a:t>Etnički sastav prema popisu iz 2002.</a:t>
            </a:r>
            <a:endParaRPr lang="sr-Latn-RS"/>
          </a:p>
          <a:p>
            <a:r>
              <a:rPr lang="sr-Latn-RS">
                <a:hlinkClick r:id="rId8" action="ppaction://hlinksldjump"/>
              </a:rPr>
              <a:t>Video- Jefimijini dani</a:t>
            </a:r>
            <a:endParaRPr lang="sr-Latn-RS"/>
          </a:p>
          <a:p>
            <a:r>
              <a:rPr lang="sr-Latn-RS">
                <a:hlinkClick r:id="rId9" action="ppaction://hlinksldjump"/>
              </a:rPr>
              <a:t>Poruka</a:t>
            </a:r>
            <a:endParaRPr lang="en-US"/>
          </a:p>
        </p:txBody>
      </p:sp>
      <p:pic>
        <p:nvPicPr>
          <p:cNvPr id="4" name="Picture 3">
            <a:extLst>
              <a:ext uri="{FF2B5EF4-FFF2-40B4-BE49-F238E27FC236}">
                <a16:creationId xmlns:a16="http://schemas.microsoft.com/office/drawing/2014/main" id="{FDC7A1BE-EE02-4DC3-B642-A70FA195ACA8}"/>
              </a:ext>
            </a:extLst>
          </p:cNvPr>
          <p:cNvPicPr>
            <a:picLocks noChangeAspect="1"/>
          </p:cNvPicPr>
          <p:nvPr/>
        </p:nvPicPr>
        <p:blipFill>
          <a:blip r:embed="rId10"/>
          <a:stretch>
            <a:fillRect/>
          </a:stretch>
        </p:blipFill>
        <p:spPr>
          <a:xfrm>
            <a:off x="6317107" y="2255824"/>
            <a:ext cx="4578314" cy="2572431"/>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280747200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984505-9683-490C-9AE1-E0388034663F}"/>
              </a:ext>
            </a:extLst>
          </p:cNvPr>
          <p:cNvSpPr>
            <a:spLocks noGrp="1"/>
          </p:cNvSpPr>
          <p:nvPr>
            <p:ph type="title"/>
          </p:nvPr>
        </p:nvSpPr>
        <p:spPr/>
        <p:txBody>
          <a:bodyPr/>
          <a:lstStyle/>
          <a:p>
            <a:r>
              <a:rPr lang="sr-Latn-RS"/>
              <a:t>Geografske odlike  grada</a:t>
            </a:r>
            <a:endParaRPr lang="en-US"/>
          </a:p>
        </p:txBody>
      </p:sp>
      <p:sp>
        <p:nvSpPr>
          <p:cNvPr id="3" name="Content Placeholder 2">
            <a:extLst>
              <a:ext uri="{FF2B5EF4-FFF2-40B4-BE49-F238E27FC236}">
                <a16:creationId xmlns:a16="http://schemas.microsoft.com/office/drawing/2014/main" id="{46CB9CA6-48D1-4BAF-995F-48D6901FEF59}"/>
              </a:ext>
            </a:extLst>
          </p:cNvPr>
          <p:cNvSpPr>
            <a:spLocks noGrp="1"/>
          </p:cNvSpPr>
          <p:nvPr>
            <p:ph idx="1"/>
          </p:nvPr>
        </p:nvSpPr>
        <p:spPr/>
        <p:txBody>
          <a:bodyPr/>
          <a:lstStyle/>
          <a:p>
            <a:r>
              <a:rPr lang="sr-Latn-RS" dirty="0"/>
              <a:t>Trestenik je gradsko neselje u Srbiji u opštini Trstenik u Rasinskom okrugu.</a:t>
            </a:r>
          </a:p>
          <a:p>
            <a:r>
              <a:rPr lang="sr-Latn-RS" dirty="0"/>
              <a:t>Nalazi se pored reke Zapadne Morave koja je od velikog značaja za lokalno stanovništvo.</a:t>
            </a:r>
          </a:p>
          <a:p>
            <a:r>
              <a:rPr lang="sr-Latn-RS" dirty="0"/>
              <a:t>Prema popisu stanovnika 2011. bilo je 15.282 stanovnika.</a:t>
            </a:r>
          </a:p>
          <a:p>
            <a:r>
              <a:rPr lang="sr-Latn-RS" dirty="0"/>
              <a:t>Ovo su koordinate :</a:t>
            </a:r>
            <a:r>
              <a:rPr lang="sr-Cyrl-RS" dirty="0"/>
              <a:t>43°37′00″ </a:t>
            </a:r>
            <a:r>
              <a:rPr lang="sr-Latn-RS" dirty="0"/>
              <a:t>SGŠ</a:t>
            </a:r>
            <a:r>
              <a:rPr lang="sr-Cyrl-RS" dirty="0"/>
              <a:t>; 21°00′00″ </a:t>
            </a:r>
            <a:r>
              <a:rPr lang="sr-Latn-RS" dirty="0"/>
              <a:t>IGD</a:t>
            </a:r>
            <a:r>
              <a:rPr lang="sr-Cyrl-RS" dirty="0"/>
              <a:t>﻿ / ﻿43.616667° </a:t>
            </a:r>
            <a:r>
              <a:rPr lang="sr-Latn-RS" dirty="0"/>
              <a:t>SGŠ</a:t>
            </a:r>
            <a:r>
              <a:rPr lang="sr-Cyrl-RS" dirty="0"/>
              <a:t>; 21.00000° </a:t>
            </a:r>
            <a:r>
              <a:rPr lang="sr-Latn-RS" dirty="0"/>
              <a:t>IGD</a:t>
            </a:r>
          </a:p>
          <a:p>
            <a:r>
              <a:rPr lang="sr-Latn-RS" dirty="0"/>
              <a:t>Nadmorska visina Trestenike je 171,4 metara , a najviši vrhovi u ovoj oblasti su Samar(922), najviša tačka Gledićkih planina.</a:t>
            </a:r>
          </a:p>
          <a:p>
            <a:r>
              <a:rPr lang="sr-Latn-RS" dirty="0"/>
              <a:t>Kroz Trestenik prolazi magistralni put </a:t>
            </a:r>
            <a:r>
              <a:rPr lang="sr-Latn-RS" dirty="0" smtClean="0"/>
              <a:t>Pojate-Kraljevo </a:t>
            </a:r>
            <a:r>
              <a:rPr lang="sr-Latn-RS" dirty="0"/>
              <a:t>i železnička pruga Stalać-Požega.</a:t>
            </a:r>
          </a:p>
          <a:p>
            <a:endParaRPr lang="sr-Latn-RS" dirty="0"/>
          </a:p>
          <a:p>
            <a:endParaRPr lang="en-US" dirty="0"/>
          </a:p>
        </p:txBody>
      </p:sp>
      <p:pic>
        <p:nvPicPr>
          <p:cNvPr id="4" name="Picture 3">
            <a:extLst>
              <a:ext uri="{FF2B5EF4-FFF2-40B4-BE49-F238E27FC236}">
                <a16:creationId xmlns:a16="http://schemas.microsoft.com/office/drawing/2014/main" id="{9C9345DB-A059-4D64-B5A0-BC2DC020D47B}"/>
              </a:ext>
            </a:extLst>
          </p:cNvPr>
          <p:cNvPicPr>
            <a:picLocks noChangeAspect="1"/>
          </p:cNvPicPr>
          <p:nvPr/>
        </p:nvPicPr>
        <p:blipFill>
          <a:blip r:embed="rId2"/>
          <a:stretch>
            <a:fillRect/>
          </a:stretch>
        </p:blipFill>
        <p:spPr>
          <a:xfrm>
            <a:off x="9158287" y="0"/>
            <a:ext cx="3033713" cy="2272356"/>
          </a:xfrm>
          <a:prstGeom prst="rect">
            <a:avLst/>
          </a:prstGeom>
        </p:spPr>
      </p:pic>
    </p:spTree>
    <p:extLst>
      <p:ext uri="{BB962C8B-B14F-4D97-AF65-F5344CB8AC3E}">
        <p14:creationId xmlns:p14="http://schemas.microsoft.com/office/powerpoint/2010/main" val="125436920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80978F-DA8C-4473-8D36-43F9D1CA2463}"/>
              </a:ext>
            </a:extLst>
          </p:cNvPr>
          <p:cNvSpPr>
            <a:spLocks noGrp="1"/>
          </p:cNvSpPr>
          <p:nvPr>
            <p:ph type="title"/>
          </p:nvPr>
        </p:nvSpPr>
        <p:spPr/>
        <p:txBody>
          <a:bodyPr/>
          <a:lstStyle/>
          <a:p>
            <a:r>
              <a:rPr lang="sr-Latn-RS"/>
              <a:t>Osnovne informacije</a:t>
            </a:r>
            <a:endParaRPr lang="en-US"/>
          </a:p>
        </p:txBody>
      </p:sp>
      <p:sp>
        <p:nvSpPr>
          <p:cNvPr id="3" name="Content Placeholder 2">
            <a:extLst>
              <a:ext uri="{FF2B5EF4-FFF2-40B4-BE49-F238E27FC236}">
                <a16:creationId xmlns:a16="http://schemas.microsoft.com/office/drawing/2014/main" id="{4164FBA8-C74A-4A31-899B-1DAD1BBB7CA3}"/>
              </a:ext>
            </a:extLst>
          </p:cNvPr>
          <p:cNvSpPr>
            <a:spLocks noGrp="1"/>
          </p:cNvSpPr>
          <p:nvPr>
            <p:ph idx="1"/>
          </p:nvPr>
        </p:nvSpPr>
        <p:spPr/>
        <p:txBody>
          <a:bodyPr/>
          <a:lstStyle/>
          <a:p>
            <a:r>
              <a:rPr lang="sr-Cyrl-RS"/>
              <a:t>Поштански бро</a:t>
            </a:r>
            <a:r>
              <a:rPr lang="sr-Latn-RS"/>
              <a:t>j </a:t>
            </a:r>
            <a:r>
              <a:rPr lang="sr-Cyrl-RS"/>
              <a:t>37240</a:t>
            </a:r>
            <a:r>
              <a:rPr lang="sr-Latn-RS"/>
              <a:t>  </a:t>
            </a:r>
            <a:r>
              <a:rPr lang="sr-Cyrl-RS"/>
              <a:t>37241</a:t>
            </a:r>
          </a:p>
          <a:p>
            <a:r>
              <a:rPr lang="sr-Cyrl-RS"/>
              <a:t>Позивни број	037</a:t>
            </a:r>
          </a:p>
          <a:p>
            <a:r>
              <a:rPr lang="sr-Cyrl-RS"/>
              <a:t>Регистарска ознака</a:t>
            </a:r>
            <a:r>
              <a:rPr lang="sr-Latn-RS"/>
              <a:t> TS</a:t>
            </a:r>
            <a:endParaRPr lang="en-US"/>
          </a:p>
        </p:txBody>
      </p:sp>
      <p:pic>
        <p:nvPicPr>
          <p:cNvPr id="6" name="Picture 5">
            <a:extLst>
              <a:ext uri="{FF2B5EF4-FFF2-40B4-BE49-F238E27FC236}">
                <a16:creationId xmlns:a16="http://schemas.microsoft.com/office/drawing/2014/main" id="{D2171488-6263-4FF9-AF28-BDE47796DB8A}"/>
              </a:ext>
            </a:extLst>
          </p:cNvPr>
          <p:cNvPicPr>
            <a:picLocks noChangeAspect="1"/>
          </p:cNvPicPr>
          <p:nvPr/>
        </p:nvPicPr>
        <p:blipFill>
          <a:blip r:embed="rId2"/>
          <a:stretch>
            <a:fillRect/>
          </a:stretch>
        </p:blipFill>
        <p:spPr>
          <a:xfrm>
            <a:off x="6350317" y="185737"/>
            <a:ext cx="4805363" cy="6109331"/>
          </a:xfrm>
          <a:prstGeom prst="rect">
            <a:avLst/>
          </a:prstGeom>
        </p:spPr>
      </p:pic>
    </p:spTree>
    <p:extLst>
      <p:ext uri="{BB962C8B-B14F-4D97-AF65-F5344CB8AC3E}">
        <p14:creationId xmlns:p14="http://schemas.microsoft.com/office/powerpoint/2010/main" val="126590329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498AC9-9D2C-45F1-9588-1AEAB218DE1A}"/>
              </a:ext>
            </a:extLst>
          </p:cNvPr>
          <p:cNvSpPr>
            <a:spLocks noGrp="1"/>
          </p:cNvSpPr>
          <p:nvPr>
            <p:ph type="title"/>
          </p:nvPr>
        </p:nvSpPr>
        <p:spPr/>
        <p:txBody>
          <a:bodyPr/>
          <a:lstStyle/>
          <a:p>
            <a:r>
              <a:rPr lang="sr-Latn-RS"/>
              <a:t>Istorijat grada</a:t>
            </a:r>
            <a:endParaRPr lang="en-US"/>
          </a:p>
        </p:txBody>
      </p:sp>
      <p:sp>
        <p:nvSpPr>
          <p:cNvPr id="3" name="Content Placeholder 2">
            <a:extLst>
              <a:ext uri="{FF2B5EF4-FFF2-40B4-BE49-F238E27FC236}">
                <a16:creationId xmlns:a16="http://schemas.microsoft.com/office/drawing/2014/main" id="{C27BE759-8997-4DFD-AE61-ADC6C174F712}"/>
              </a:ext>
            </a:extLst>
          </p:cNvPr>
          <p:cNvSpPr>
            <a:spLocks noGrp="1"/>
          </p:cNvSpPr>
          <p:nvPr>
            <p:ph idx="1"/>
          </p:nvPr>
        </p:nvSpPr>
        <p:spPr>
          <a:xfrm>
            <a:off x="892629" y="1737361"/>
            <a:ext cx="10515600" cy="4543696"/>
          </a:xfrm>
        </p:spPr>
        <p:txBody>
          <a:bodyPr/>
          <a:lstStyle/>
          <a:p>
            <a:r>
              <a:rPr lang="sr-Latn-RS"/>
              <a:t>Godine 1427. Turci su osvojili Kruševac i oblast Trstenika.U dolikin Zapadne Morave Osmanlije su izgradile tvrđavu Grabovac. Nakon konačnog pada Srpske despotovine 1459, Trestenik je postao značajna stanica za turske karavane.Tek 1833. posle dobijanja autonomne Kneževine Srbije knez Miloš Obrenović u poreiodu 1832-1838. naredio je izgradnju novog naselja na desnoj oblasti Zapadne Morave.</a:t>
            </a:r>
          </a:p>
          <a:p>
            <a:r>
              <a:rPr lang="sr-Latn-RS"/>
              <a:t>Sedamdesetih godina 19. veka Trstenike je dobio osnovnu školu, poštu, apoteku, banku i prvi parni mlin. Godine 1899. preko Zapadne Morave izgrađen je čelični most, asledeće godine nova Crkva Svete Trojice.Pruga Stalać-Kraljevo otvorena je 1910. godine.</a:t>
            </a:r>
          </a:p>
          <a:p>
            <a:r>
              <a:rPr lang="sr-Latn-RS"/>
              <a:t>Polse Prvog svetskog rata u gradu su sagrađeni novi objekti i eliki deo grada danas je iz tog perioda.</a:t>
            </a:r>
          </a:p>
          <a:p>
            <a:r>
              <a:rPr lang="sr-Latn-RS"/>
              <a:t>Nakon Drugog svetskog rata Trestenik je doživeo znašajan industrijski razvoj uz osnivanje fabrike Hidrauličnih i pneumatskih sistema Prva petoletka.</a:t>
            </a:r>
          </a:p>
          <a:p>
            <a:r>
              <a:rPr lang="sr-Latn-RS"/>
              <a:t>U NATO akciji iz 1999. godine, pored vojnih ciljeva stradali su i civilni objekti.Tako je 30. aprila 1999. bombardovan i srušan Gvozdeni most na svoj 100. rođendan.</a:t>
            </a:r>
          </a:p>
        </p:txBody>
      </p:sp>
    </p:spTree>
    <p:extLst>
      <p:ext uri="{BB962C8B-B14F-4D97-AF65-F5344CB8AC3E}">
        <p14:creationId xmlns:p14="http://schemas.microsoft.com/office/powerpoint/2010/main" val="355796363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076CF0-3044-4212-A2AA-5D2C167D0D32}"/>
              </a:ext>
            </a:extLst>
          </p:cNvPr>
          <p:cNvSpPr>
            <a:spLocks noGrp="1"/>
          </p:cNvSpPr>
          <p:nvPr>
            <p:ph type="title"/>
          </p:nvPr>
        </p:nvSpPr>
        <p:spPr/>
        <p:txBody>
          <a:bodyPr/>
          <a:lstStyle/>
          <a:p>
            <a:r>
              <a:rPr lang="sr-Latn-RS"/>
              <a:t>Kultura</a:t>
            </a:r>
            <a:endParaRPr lang="en-US"/>
          </a:p>
        </p:txBody>
      </p:sp>
      <p:sp>
        <p:nvSpPr>
          <p:cNvPr id="3" name="Text Placeholder 2">
            <a:extLst>
              <a:ext uri="{FF2B5EF4-FFF2-40B4-BE49-F238E27FC236}">
                <a16:creationId xmlns:a16="http://schemas.microsoft.com/office/drawing/2014/main" id="{8B64A5C1-DB82-4808-8644-73FA97FB3D7A}"/>
              </a:ext>
            </a:extLst>
          </p:cNvPr>
          <p:cNvSpPr>
            <a:spLocks noGrp="1"/>
          </p:cNvSpPr>
          <p:nvPr>
            <p:ph type="body" idx="1"/>
          </p:nvPr>
        </p:nvSpPr>
        <p:spPr/>
        <p:txBody>
          <a:bodyPr/>
          <a:lstStyle/>
          <a:p>
            <a:r>
              <a:rPr lang="sr-Latn-RS"/>
              <a:t>Najznačajnije građevine</a:t>
            </a:r>
            <a:endParaRPr lang="en-US"/>
          </a:p>
        </p:txBody>
      </p:sp>
      <p:sp>
        <p:nvSpPr>
          <p:cNvPr id="4" name="Content Placeholder 3">
            <a:extLst>
              <a:ext uri="{FF2B5EF4-FFF2-40B4-BE49-F238E27FC236}">
                <a16:creationId xmlns:a16="http://schemas.microsoft.com/office/drawing/2014/main" id="{A6A4FC61-13D1-4C2A-8CCC-073E0D4EFB81}"/>
              </a:ext>
            </a:extLst>
          </p:cNvPr>
          <p:cNvSpPr>
            <a:spLocks noGrp="1"/>
          </p:cNvSpPr>
          <p:nvPr>
            <p:ph sz="half" idx="2"/>
          </p:nvPr>
        </p:nvSpPr>
        <p:spPr/>
        <p:txBody>
          <a:bodyPr>
            <a:normAutofit lnSpcReduction="10000"/>
          </a:bodyPr>
          <a:lstStyle/>
          <a:p>
            <a:pPr>
              <a:buFont typeface="Wingdings" panose="05000000000000000000" pitchFamily="2" charset="2"/>
              <a:buChar char="Ø"/>
            </a:pPr>
            <a:r>
              <a:rPr lang="sr-Latn-RS"/>
              <a:t>Crkva Svete Trojice</a:t>
            </a:r>
          </a:p>
          <a:p>
            <a:pPr>
              <a:buFont typeface="Wingdings" panose="05000000000000000000" pitchFamily="2" charset="2"/>
              <a:buChar char="Ø"/>
            </a:pPr>
            <a:r>
              <a:rPr lang="sr-Latn-RS"/>
              <a:t>Najstarija očuvana kuća trgovca i narodnog poslanika Petra Katića.</a:t>
            </a:r>
          </a:p>
          <a:p>
            <a:pPr>
              <a:buFont typeface="Wingdings" panose="05000000000000000000" pitchFamily="2" charset="2"/>
              <a:buChar char="Ø"/>
            </a:pPr>
            <a:r>
              <a:rPr lang="sr-Latn-RS"/>
              <a:t>Zgrada Skupštine opštine koja je sagrađena 1935.</a:t>
            </a:r>
          </a:p>
          <a:p>
            <a:pPr>
              <a:buFont typeface="Wingdings" panose="05000000000000000000" pitchFamily="2" charset="2"/>
              <a:buChar char="Ø"/>
            </a:pPr>
            <a:r>
              <a:rPr lang="sr-Latn-RS"/>
              <a:t>Betonski most na Zapadnoj Moravi , podignut 1985. goedine.</a:t>
            </a:r>
          </a:p>
          <a:p>
            <a:pPr>
              <a:buFont typeface="Wingdings" panose="05000000000000000000" pitchFamily="2" charset="2"/>
              <a:buChar char="Ø"/>
            </a:pPr>
            <a:r>
              <a:rPr lang="sr-Latn-RS"/>
              <a:t>Dom kulture</a:t>
            </a:r>
          </a:p>
          <a:p>
            <a:pPr>
              <a:buFont typeface="Wingdings" panose="05000000000000000000" pitchFamily="2" charset="2"/>
              <a:buChar char="Ø"/>
            </a:pPr>
            <a:r>
              <a:rPr lang="sr-Latn-RS"/>
              <a:t>Biblioteka Jefimija </a:t>
            </a:r>
          </a:p>
          <a:p>
            <a:pPr>
              <a:buFont typeface="Wingdings" panose="05000000000000000000" pitchFamily="2" charset="2"/>
              <a:buChar char="Ø"/>
            </a:pPr>
            <a:endParaRPr lang="en-US"/>
          </a:p>
        </p:txBody>
      </p:sp>
      <p:sp>
        <p:nvSpPr>
          <p:cNvPr id="5" name="Text Placeholder 4">
            <a:extLst>
              <a:ext uri="{FF2B5EF4-FFF2-40B4-BE49-F238E27FC236}">
                <a16:creationId xmlns:a16="http://schemas.microsoft.com/office/drawing/2014/main" id="{E78A6AE0-938F-499D-BA97-E59F3990848A}"/>
              </a:ext>
            </a:extLst>
          </p:cNvPr>
          <p:cNvSpPr>
            <a:spLocks noGrp="1"/>
          </p:cNvSpPr>
          <p:nvPr>
            <p:ph type="body" sz="quarter" idx="3"/>
          </p:nvPr>
        </p:nvSpPr>
        <p:spPr/>
        <p:txBody>
          <a:bodyPr/>
          <a:lstStyle/>
          <a:p>
            <a:r>
              <a:rPr lang="sr-Latn-RS"/>
              <a:t>Spomenici</a:t>
            </a:r>
            <a:endParaRPr lang="en-US"/>
          </a:p>
        </p:txBody>
      </p:sp>
      <p:sp>
        <p:nvSpPr>
          <p:cNvPr id="6" name="Content Placeholder 5">
            <a:extLst>
              <a:ext uri="{FF2B5EF4-FFF2-40B4-BE49-F238E27FC236}">
                <a16:creationId xmlns:a16="http://schemas.microsoft.com/office/drawing/2014/main" id="{2C3D1407-47A7-4FC4-B059-10CF3C977910}"/>
              </a:ext>
            </a:extLst>
          </p:cNvPr>
          <p:cNvSpPr>
            <a:spLocks noGrp="1"/>
          </p:cNvSpPr>
          <p:nvPr>
            <p:ph sz="quarter" idx="4"/>
          </p:nvPr>
        </p:nvSpPr>
        <p:spPr/>
        <p:txBody>
          <a:bodyPr/>
          <a:lstStyle/>
          <a:p>
            <a:r>
              <a:rPr lang="sr-Latn-RS"/>
              <a:t>Spomenik Partizanima u Tresteniku</a:t>
            </a:r>
          </a:p>
          <a:p>
            <a:r>
              <a:rPr lang="sr-Latn-RS"/>
              <a:t>Spomenik kneginji Milici</a:t>
            </a:r>
          </a:p>
        </p:txBody>
      </p:sp>
      <p:pic>
        <p:nvPicPr>
          <p:cNvPr id="7" name="Picture 6">
            <a:extLst>
              <a:ext uri="{FF2B5EF4-FFF2-40B4-BE49-F238E27FC236}">
                <a16:creationId xmlns:a16="http://schemas.microsoft.com/office/drawing/2014/main" id="{480461CE-0D1E-49C2-B50C-5DA6880D0E0B}"/>
              </a:ext>
            </a:extLst>
          </p:cNvPr>
          <p:cNvPicPr>
            <a:picLocks noChangeAspect="1"/>
          </p:cNvPicPr>
          <p:nvPr/>
        </p:nvPicPr>
        <p:blipFill>
          <a:blip r:embed="rId2"/>
          <a:stretch>
            <a:fillRect/>
          </a:stretch>
        </p:blipFill>
        <p:spPr>
          <a:xfrm>
            <a:off x="6560479" y="3429000"/>
            <a:ext cx="4303605" cy="2531533"/>
          </a:xfrm>
          <a:prstGeom prst="rect">
            <a:avLst/>
          </a:prstGeom>
        </p:spPr>
      </p:pic>
    </p:spTree>
    <p:extLst>
      <p:ext uri="{BB962C8B-B14F-4D97-AF65-F5344CB8AC3E}">
        <p14:creationId xmlns:p14="http://schemas.microsoft.com/office/powerpoint/2010/main" val="168054978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ircle(in)">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79348F-91E7-4D84-BB72-606C5AFE9469}"/>
              </a:ext>
            </a:extLst>
          </p:cNvPr>
          <p:cNvSpPr>
            <a:spLocks noGrp="1"/>
          </p:cNvSpPr>
          <p:nvPr>
            <p:ph type="title"/>
          </p:nvPr>
        </p:nvSpPr>
        <p:spPr/>
        <p:txBody>
          <a:bodyPr/>
          <a:lstStyle/>
          <a:p>
            <a:r>
              <a:rPr lang="sr-Latn-RS"/>
              <a:t>Domgrafija</a:t>
            </a:r>
            <a:endParaRPr lang="en-US"/>
          </a:p>
        </p:txBody>
      </p:sp>
      <p:graphicFrame>
        <p:nvGraphicFramePr>
          <p:cNvPr id="16" name="Content Placeholder 15">
            <a:extLst>
              <a:ext uri="{FF2B5EF4-FFF2-40B4-BE49-F238E27FC236}">
                <a16:creationId xmlns:a16="http://schemas.microsoft.com/office/drawing/2014/main" id="{5B9833A6-7D18-483A-A214-2D49254E777C}"/>
              </a:ext>
            </a:extLst>
          </p:cNvPr>
          <p:cNvGraphicFramePr>
            <a:graphicFrameLocks noGrp="1"/>
          </p:cNvGraphicFramePr>
          <p:nvPr>
            <p:ph idx="1"/>
            <p:extLst>
              <p:ext uri="{D42A27DB-BD31-4B8C-83A1-F6EECF244321}">
                <p14:modId xmlns:p14="http://schemas.microsoft.com/office/powerpoint/2010/main" val="2317568274"/>
              </p:ext>
            </p:extLst>
          </p:nvPr>
        </p:nvGraphicFramePr>
        <p:xfrm>
          <a:off x="1096963" y="1846263"/>
          <a:ext cx="10058400" cy="4022725"/>
        </p:xfrm>
        <a:graphic>
          <a:graphicData uri="http://schemas.openxmlformats.org/drawingml/2006/chart">
            <c:chart xmlns:c="http://schemas.openxmlformats.org/drawingml/2006/chart" xmlns:r="http://schemas.openxmlformats.org/officeDocument/2006/relationships" r:id="rId2"/>
          </a:graphicData>
        </a:graphic>
      </p:graphicFrame>
      <p:sp>
        <p:nvSpPr>
          <p:cNvPr id="17" name="TextBox 16">
            <a:extLst>
              <a:ext uri="{FF2B5EF4-FFF2-40B4-BE49-F238E27FC236}">
                <a16:creationId xmlns:a16="http://schemas.microsoft.com/office/drawing/2014/main" id="{4A58ACAF-FFBD-4663-938C-2985F75D9E4C}"/>
              </a:ext>
            </a:extLst>
          </p:cNvPr>
          <p:cNvSpPr txBox="1"/>
          <p:nvPr/>
        </p:nvSpPr>
        <p:spPr>
          <a:xfrm>
            <a:off x="7101841" y="204271"/>
            <a:ext cx="3864428" cy="1477328"/>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r>
              <a:rPr lang="sr-Latn-RS"/>
              <a:t>Kao što možemo videti broj stanovnika se povećavao i nije se kretao više od 20000 međutim na popisu 2002 utvrđeno je naglo smanjenje broja stanovnika koje se i sada nastavlja.</a:t>
            </a:r>
            <a:endParaRPr lang="en-US"/>
          </a:p>
        </p:txBody>
      </p:sp>
    </p:spTree>
    <p:extLst>
      <p:ext uri="{BB962C8B-B14F-4D97-AF65-F5344CB8AC3E}">
        <p14:creationId xmlns:p14="http://schemas.microsoft.com/office/powerpoint/2010/main" val="178257697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F31C93-AAD6-4B88-8A1B-88FD01A2DE95}"/>
              </a:ext>
            </a:extLst>
          </p:cNvPr>
          <p:cNvSpPr>
            <a:spLocks noGrp="1"/>
          </p:cNvSpPr>
          <p:nvPr>
            <p:ph type="title"/>
          </p:nvPr>
        </p:nvSpPr>
        <p:spPr>
          <a:xfrm>
            <a:off x="1002389" y="637230"/>
            <a:ext cx="10058400" cy="745322"/>
          </a:xfrm>
        </p:spPr>
        <p:txBody>
          <a:bodyPr/>
          <a:lstStyle/>
          <a:p>
            <a:r>
              <a:rPr lang="sr-Latn-RS" dirty="0"/>
              <a:t>Etnički sastav prema popisu 2002</a:t>
            </a:r>
            <a:endParaRPr lang="en-US" dirty="0"/>
          </a:p>
        </p:txBody>
      </p:sp>
      <p:graphicFrame>
        <p:nvGraphicFramePr>
          <p:cNvPr id="4" name="Content Placeholder 3">
            <a:extLst>
              <a:ext uri="{FF2B5EF4-FFF2-40B4-BE49-F238E27FC236}">
                <a16:creationId xmlns:a16="http://schemas.microsoft.com/office/drawing/2014/main" id="{949C0120-44CF-4531-9A11-CE8CD38E607A}"/>
              </a:ext>
            </a:extLst>
          </p:cNvPr>
          <p:cNvGraphicFramePr>
            <a:graphicFrameLocks noGrp="1"/>
          </p:cNvGraphicFramePr>
          <p:nvPr>
            <p:ph idx="1"/>
            <p:extLst>
              <p:ext uri="{D42A27DB-BD31-4B8C-83A1-F6EECF244321}">
                <p14:modId xmlns:p14="http://schemas.microsoft.com/office/powerpoint/2010/main" val="1062220390"/>
              </p:ext>
            </p:extLst>
          </p:nvPr>
        </p:nvGraphicFramePr>
        <p:xfrm>
          <a:off x="718457" y="1824491"/>
          <a:ext cx="4234543" cy="4521880"/>
        </p:xfrm>
        <a:graphic>
          <a:graphicData uri="http://schemas.openxmlformats.org/drawingml/2006/table">
            <a:tbl>
              <a:tblPr firstRow="1" bandRow="1">
                <a:tableStyleId>{5C22544A-7EE6-4342-B048-85BDC9FD1C3A}</a:tableStyleId>
              </a:tblPr>
              <a:tblGrid>
                <a:gridCol w="1428577">
                  <a:extLst>
                    <a:ext uri="{9D8B030D-6E8A-4147-A177-3AD203B41FA5}">
                      <a16:colId xmlns:a16="http://schemas.microsoft.com/office/drawing/2014/main" val="482826286"/>
                    </a:ext>
                  </a:extLst>
                </a:gridCol>
                <a:gridCol w="1402983">
                  <a:extLst>
                    <a:ext uri="{9D8B030D-6E8A-4147-A177-3AD203B41FA5}">
                      <a16:colId xmlns:a16="http://schemas.microsoft.com/office/drawing/2014/main" val="1967427134"/>
                    </a:ext>
                  </a:extLst>
                </a:gridCol>
                <a:gridCol w="1402983">
                  <a:extLst>
                    <a:ext uri="{9D8B030D-6E8A-4147-A177-3AD203B41FA5}">
                      <a16:colId xmlns:a16="http://schemas.microsoft.com/office/drawing/2014/main" val="66185403"/>
                    </a:ext>
                  </a:extLst>
                </a:gridCol>
              </a:tblGrid>
              <a:tr h="565235">
                <a:tc>
                  <a:txBody>
                    <a:bodyPr/>
                    <a:lstStyle/>
                    <a:p>
                      <a:r>
                        <a:rPr lang="sr-Latn-RS" dirty="0">
                          <a:solidFill>
                            <a:schemeClr val="tx1"/>
                          </a:solidFill>
                        </a:rPr>
                        <a:t>Srbi</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r>
                        <a:rPr lang="sr-Latn-RS" dirty="0">
                          <a:solidFill>
                            <a:schemeClr val="tx1"/>
                          </a:solidFill>
                        </a:rPr>
                        <a:t>150045</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r>
                        <a:rPr lang="sr-Latn-RS" dirty="0">
                          <a:solidFill>
                            <a:schemeClr val="tx1"/>
                          </a:solidFill>
                        </a:rPr>
                        <a:t>96.25%</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1667198509"/>
                  </a:ext>
                </a:extLst>
              </a:tr>
              <a:tr h="565235">
                <a:tc>
                  <a:txBody>
                    <a:bodyPr/>
                    <a:lstStyle/>
                    <a:p>
                      <a:r>
                        <a:rPr lang="sr-Latn-RS">
                          <a:solidFill>
                            <a:schemeClr val="tx1"/>
                          </a:solidFill>
                        </a:rPr>
                        <a:t>Romi</a:t>
                      </a:r>
                      <a:endParaRPr lang="en-US">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r>
                        <a:rPr lang="sr-Latn-RS">
                          <a:solidFill>
                            <a:schemeClr val="tx1"/>
                          </a:solidFill>
                        </a:rPr>
                        <a:t>176</a:t>
                      </a:r>
                      <a:endParaRPr lang="en-US">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r>
                        <a:rPr lang="sr-Latn-RS" dirty="0">
                          <a:solidFill>
                            <a:schemeClr val="tx1"/>
                          </a:solidFill>
                        </a:rPr>
                        <a:t>1.02%</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2289656829"/>
                  </a:ext>
                </a:extLst>
              </a:tr>
              <a:tr h="565235">
                <a:tc>
                  <a:txBody>
                    <a:bodyPr/>
                    <a:lstStyle/>
                    <a:p>
                      <a:r>
                        <a:rPr lang="sr-Latn-RS">
                          <a:solidFill>
                            <a:schemeClr val="tx1"/>
                          </a:solidFill>
                        </a:rPr>
                        <a:t>Crnogorci</a:t>
                      </a:r>
                      <a:endParaRPr lang="en-US">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r>
                        <a:rPr lang="sr-Latn-RS">
                          <a:solidFill>
                            <a:schemeClr val="tx1"/>
                          </a:solidFill>
                        </a:rPr>
                        <a:t>105</a:t>
                      </a:r>
                      <a:endParaRPr lang="en-US">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r>
                        <a:rPr lang="sr-Latn-RS" dirty="0">
                          <a:solidFill>
                            <a:schemeClr val="tx1"/>
                          </a:solidFill>
                        </a:rPr>
                        <a:t>0.61%</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501808690"/>
                  </a:ext>
                </a:extLst>
              </a:tr>
              <a:tr h="565235">
                <a:tc>
                  <a:txBody>
                    <a:bodyPr/>
                    <a:lstStyle/>
                    <a:p>
                      <a:r>
                        <a:rPr lang="sr-Latn-RS">
                          <a:solidFill>
                            <a:schemeClr val="tx1"/>
                          </a:solidFill>
                        </a:rPr>
                        <a:t>Jugosloveni</a:t>
                      </a:r>
                      <a:endParaRPr lang="en-US">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r>
                        <a:rPr lang="sr-Latn-RS">
                          <a:solidFill>
                            <a:schemeClr val="tx1"/>
                          </a:solidFill>
                        </a:rPr>
                        <a:t>58</a:t>
                      </a:r>
                      <a:endParaRPr lang="en-US">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r>
                        <a:rPr lang="sr-Latn-RS" dirty="0">
                          <a:solidFill>
                            <a:schemeClr val="tx1"/>
                          </a:solidFill>
                        </a:rPr>
                        <a:t>0.33%</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902901143"/>
                  </a:ext>
                </a:extLst>
              </a:tr>
              <a:tr h="565235">
                <a:tc>
                  <a:txBody>
                    <a:bodyPr/>
                    <a:lstStyle/>
                    <a:p>
                      <a:r>
                        <a:rPr lang="sr-Latn-RS">
                          <a:solidFill>
                            <a:schemeClr val="tx1"/>
                          </a:solidFill>
                        </a:rPr>
                        <a:t>Goranci</a:t>
                      </a:r>
                      <a:endParaRPr lang="en-US">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r>
                        <a:rPr lang="sr-Latn-RS">
                          <a:solidFill>
                            <a:schemeClr val="tx1"/>
                          </a:solidFill>
                        </a:rPr>
                        <a:t>40</a:t>
                      </a:r>
                      <a:endParaRPr lang="en-US">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r>
                        <a:rPr lang="sr-Latn-RS" dirty="0">
                          <a:solidFill>
                            <a:schemeClr val="tx1"/>
                          </a:solidFill>
                        </a:rPr>
                        <a:t>0.23%</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2909605889"/>
                  </a:ext>
                </a:extLst>
              </a:tr>
              <a:tr h="565235">
                <a:tc>
                  <a:txBody>
                    <a:bodyPr/>
                    <a:lstStyle/>
                    <a:p>
                      <a:r>
                        <a:rPr lang="sr-Latn-RS">
                          <a:solidFill>
                            <a:schemeClr val="tx1"/>
                          </a:solidFill>
                        </a:rPr>
                        <a:t>Hrvati</a:t>
                      </a:r>
                      <a:endParaRPr lang="en-US">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r>
                        <a:rPr lang="sr-Latn-RS">
                          <a:solidFill>
                            <a:schemeClr val="tx1"/>
                          </a:solidFill>
                        </a:rPr>
                        <a:t>17</a:t>
                      </a:r>
                      <a:endParaRPr lang="en-US">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r>
                        <a:rPr lang="sr-Latn-RS" dirty="0">
                          <a:solidFill>
                            <a:schemeClr val="tx1"/>
                          </a:solidFill>
                        </a:rPr>
                        <a:t>0.09%</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83496017"/>
                  </a:ext>
                </a:extLst>
              </a:tr>
              <a:tr h="565235">
                <a:tc>
                  <a:txBody>
                    <a:bodyPr/>
                    <a:lstStyle/>
                    <a:p>
                      <a:r>
                        <a:rPr lang="sr-Latn-RS">
                          <a:solidFill>
                            <a:schemeClr val="tx1"/>
                          </a:solidFill>
                        </a:rPr>
                        <a:t>Makedonci</a:t>
                      </a:r>
                      <a:endParaRPr lang="en-US">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r>
                        <a:rPr lang="sr-Latn-RS">
                          <a:solidFill>
                            <a:schemeClr val="tx1"/>
                          </a:solidFill>
                        </a:rPr>
                        <a:t>17</a:t>
                      </a:r>
                      <a:endParaRPr lang="en-US">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r>
                        <a:rPr lang="sr-Latn-RS" dirty="0">
                          <a:solidFill>
                            <a:schemeClr val="tx1"/>
                          </a:solidFill>
                        </a:rPr>
                        <a:t>0.09%</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2773989590"/>
                  </a:ext>
                </a:extLst>
              </a:tr>
              <a:tr h="565235">
                <a:tc>
                  <a:txBody>
                    <a:bodyPr/>
                    <a:lstStyle/>
                    <a:p>
                      <a:r>
                        <a:rPr lang="sr-Latn-RS">
                          <a:solidFill>
                            <a:schemeClr val="tx1"/>
                          </a:solidFill>
                        </a:rPr>
                        <a:t>Sloveni</a:t>
                      </a:r>
                      <a:endParaRPr lang="en-US">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r>
                        <a:rPr lang="sr-Latn-RS">
                          <a:solidFill>
                            <a:schemeClr val="tx1"/>
                          </a:solidFill>
                        </a:rPr>
                        <a:t>5</a:t>
                      </a:r>
                      <a:endParaRPr lang="en-US">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r>
                        <a:rPr lang="sr-Latn-RS" dirty="0">
                          <a:solidFill>
                            <a:schemeClr val="tx1"/>
                          </a:solidFill>
                        </a:rPr>
                        <a:t>0.02%</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1883529164"/>
                  </a:ext>
                </a:extLst>
              </a:tr>
            </a:tbl>
          </a:graphicData>
        </a:graphic>
      </p:graphicFrame>
      <p:sp>
        <p:nvSpPr>
          <p:cNvPr id="5" name="TextBox 4">
            <a:extLst>
              <a:ext uri="{FF2B5EF4-FFF2-40B4-BE49-F238E27FC236}">
                <a16:creationId xmlns:a16="http://schemas.microsoft.com/office/drawing/2014/main" id="{CE41377D-CDBF-493A-A289-F168FC68A6B0}"/>
              </a:ext>
            </a:extLst>
          </p:cNvPr>
          <p:cNvSpPr txBox="1"/>
          <p:nvPr/>
        </p:nvSpPr>
        <p:spPr>
          <a:xfrm>
            <a:off x="6096000" y="2166257"/>
            <a:ext cx="3984171" cy="646331"/>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r>
              <a:rPr lang="sr-Latn-RS"/>
              <a:t>Iz ove tabele nam je jasno da najveći procenat Trstenika čine Srbi.</a:t>
            </a:r>
            <a:endParaRPr lang="en-US"/>
          </a:p>
        </p:txBody>
      </p:sp>
      <p:pic>
        <p:nvPicPr>
          <p:cNvPr id="6" name="Picture 5">
            <a:extLst>
              <a:ext uri="{FF2B5EF4-FFF2-40B4-BE49-F238E27FC236}">
                <a16:creationId xmlns:a16="http://schemas.microsoft.com/office/drawing/2014/main" id="{B02DF672-9A39-45DB-A00B-66038BA4EDA0}"/>
              </a:ext>
            </a:extLst>
          </p:cNvPr>
          <p:cNvPicPr>
            <a:picLocks noChangeAspect="1"/>
          </p:cNvPicPr>
          <p:nvPr/>
        </p:nvPicPr>
        <p:blipFill>
          <a:blip r:embed="rId2"/>
          <a:stretch>
            <a:fillRect/>
          </a:stretch>
        </p:blipFill>
        <p:spPr>
          <a:xfrm>
            <a:off x="6488504" y="2967036"/>
            <a:ext cx="3379335" cy="3379335"/>
          </a:xfrm>
          <a:prstGeom prst="rect">
            <a:avLst/>
          </a:prstGeom>
        </p:spPr>
      </p:pic>
    </p:spTree>
    <p:extLst>
      <p:ext uri="{BB962C8B-B14F-4D97-AF65-F5344CB8AC3E}">
        <p14:creationId xmlns:p14="http://schemas.microsoft.com/office/powerpoint/2010/main" val="184001026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down)">
                                      <p:cBhvr>
                                        <p:cTn id="2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374211-E5C9-4402-A112-E61B34E23A0D}"/>
              </a:ext>
            </a:extLst>
          </p:cNvPr>
          <p:cNvSpPr>
            <a:spLocks noGrp="1"/>
          </p:cNvSpPr>
          <p:nvPr>
            <p:ph type="title"/>
          </p:nvPr>
        </p:nvSpPr>
        <p:spPr/>
        <p:txBody>
          <a:bodyPr/>
          <a:lstStyle/>
          <a:p>
            <a:r>
              <a:rPr lang="sr-Latn-RS"/>
              <a:t>Video-Jefimijini dani</a:t>
            </a:r>
            <a:endParaRPr lang="en-US"/>
          </a:p>
        </p:txBody>
      </p:sp>
      <p:pic>
        <p:nvPicPr>
          <p:cNvPr id="4" name="Online Media 3" title="32. JEFIMIJINI DANI – PRVO VEČE: Himna Jefimiji; Trstenik SRB, 11. jun 2019.">
            <a:hlinkClick r:id="" action="ppaction://media"/>
            <a:extLst>
              <a:ext uri="{FF2B5EF4-FFF2-40B4-BE49-F238E27FC236}">
                <a16:creationId xmlns:a16="http://schemas.microsoft.com/office/drawing/2014/main" id="{E2F532B1-6A4A-4CBC-88E3-790375AACD83}"/>
              </a:ext>
            </a:extLst>
          </p:cNvPr>
          <p:cNvPicPr>
            <a:picLocks noGrp="1" noRot="1" noChangeAspect="1"/>
          </p:cNvPicPr>
          <p:nvPr>
            <p:ph idx="1"/>
            <a:videoFile r:link="rId1"/>
          </p:nvPr>
        </p:nvPicPr>
        <p:blipFill>
          <a:blip r:embed="rId3"/>
          <a:stretch>
            <a:fillRect/>
          </a:stretch>
        </p:blipFill>
        <p:spPr>
          <a:xfrm>
            <a:off x="2888909" y="2241095"/>
            <a:ext cx="6414181" cy="3607976"/>
          </a:xfrm>
          <a:prstGeom prst="rect">
            <a:avLst/>
          </a:prstGeom>
        </p:spPr>
      </p:pic>
    </p:spTree>
    <p:extLst>
      <p:ext uri="{BB962C8B-B14F-4D97-AF65-F5344CB8AC3E}">
        <p14:creationId xmlns:p14="http://schemas.microsoft.com/office/powerpoint/2010/main" val="2084370019"/>
      </p:ext>
    </p:extLst>
  </p:cSld>
  <p:clrMapOvr>
    <a:masterClrMapping/>
  </p:clrMapOvr>
  <p:transition spd="slow">
    <p:randomBar dir="vert"/>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83C714-A754-4A56-86F8-24B7AD5F9F18}"/>
              </a:ext>
            </a:extLst>
          </p:cNvPr>
          <p:cNvSpPr>
            <a:spLocks noGrp="1"/>
          </p:cNvSpPr>
          <p:nvPr>
            <p:ph type="title"/>
          </p:nvPr>
        </p:nvSpPr>
        <p:spPr/>
        <p:txBody>
          <a:bodyPr/>
          <a:lstStyle/>
          <a:p>
            <a:r>
              <a:rPr lang="sr-Latn-RS"/>
              <a:t>Poruka</a:t>
            </a:r>
            <a:endParaRPr lang="en-US"/>
          </a:p>
        </p:txBody>
      </p:sp>
      <p:sp>
        <p:nvSpPr>
          <p:cNvPr id="3" name="Content Placeholder 2">
            <a:extLst>
              <a:ext uri="{FF2B5EF4-FFF2-40B4-BE49-F238E27FC236}">
                <a16:creationId xmlns:a16="http://schemas.microsoft.com/office/drawing/2014/main" id="{713F97FD-832A-4CC7-AA16-E998C8D3222D}"/>
              </a:ext>
            </a:extLst>
          </p:cNvPr>
          <p:cNvSpPr>
            <a:spLocks noGrp="1"/>
          </p:cNvSpPr>
          <p:nvPr>
            <p:ph idx="1"/>
          </p:nvPr>
        </p:nvSpPr>
        <p:spPr/>
        <p:txBody>
          <a:bodyPr/>
          <a:lstStyle/>
          <a:p>
            <a:r>
              <a:rPr lang="en-US">
                <a:hlinkClick r:id="rId2"/>
              </a:rPr>
              <a:t>https://www.trstenik.rs/</a:t>
            </a:r>
            <a:r>
              <a:rPr lang="sr-Latn-RS">
                <a:hlinkClick r:id="rId2"/>
              </a:rPr>
              <a:t> </a:t>
            </a:r>
            <a:r>
              <a:rPr lang="sr-Latn-RS"/>
              <a:t>- Link zvaničnog sajta grada</a:t>
            </a:r>
          </a:p>
          <a:p>
            <a:endParaRPr lang="sr-Latn-RS"/>
          </a:p>
        </p:txBody>
      </p:sp>
      <p:sp>
        <p:nvSpPr>
          <p:cNvPr id="4" name="Rectangle 3">
            <a:extLst>
              <a:ext uri="{FF2B5EF4-FFF2-40B4-BE49-F238E27FC236}">
                <a16:creationId xmlns:a16="http://schemas.microsoft.com/office/drawing/2014/main" id="{E6D6E013-72FD-4566-92BA-8B81C3EDD10C}"/>
              </a:ext>
            </a:extLst>
          </p:cNvPr>
          <p:cNvSpPr/>
          <p:nvPr/>
        </p:nvSpPr>
        <p:spPr>
          <a:xfrm>
            <a:off x="514794" y="2452774"/>
            <a:ext cx="11162411" cy="3416320"/>
          </a:xfrm>
          <a:prstGeom prst="rect">
            <a:avLst/>
          </a:prstGeom>
          <a:noFill/>
        </p:spPr>
        <p:txBody>
          <a:bodyPr wrap="square" lIns="91440" tIns="45720" rIns="91440" bIns="45720">
            <a:prstTxWarp prst="textStop">
              <a:avLst/>
            </a:prstTxWarp>
            <a:spAutoFit/>
          </a:bodyPr>
          <a:lstStyle/>
          <a:p>
            <a:pPr algn="ctr"/>
            <a:r>
              <a:rPr lang="sr-Latn-RS" sz="5400" b="1" cap="none" spc="0">
                <a:ln w="6600">
                  <a:solidFill>
                    <a:schemeClr val="accent2"/>
                  </a:solidFill>
                  <a:prstDash val="solid"/>
                </a:ln>
                <a:solidFill>
                  <a:srgbClr val="FFFFFF"/>
                </a:solidFill>
                <a:effectLst>
                  <a:outerShdw dist="38100" dir="2700000" algn="tl" rotWithShape="0">
                    <a:schemeClr val="accent2"/>
                  </a:outerShdw>
                </a:effectLst>
              </a:rPr>
              <a:t>Ljudi trebaju znati istoriju svog grada samim tim će i saznati koliko je nezavisnost nekog grada bitna za jedan narod.</a:t>
            </a:r>
            <a:endParaRPr lang="en-US" sz="5400" b="1" cap="none" spc="0">
              <a:ln w="6600">
                <a:solidFill>
                  <a:schemeClr val="accent2"/>
                </a:solidFill>
                <a:prstDash val="solid"/>
              </a:ln>
              <a:solidFill>
                <a:srgbClr val="FFFFFF"/>
              </a:solidFill>
              <a:effectLst>
                <a:outerShdw dist="38100" dir="2700000" algn="tl" rotWithShape="0">
                  <a:schemeClr val="accent2"/>
                </a:outerShdw>
              </a:effectLst>
            </a:endParaRPr>
          </a:p>
        </p:txBody>
      </p:sp>
    </p:spTree>
    <p:extLst>
      <p:ext uri="{BB962C8B-B14F-4D97-AF65-F5344CB8AC3E}">
        <p14:creationId xmlns:p14="http://schemas.microsoft.com/office/powerpoint/2010/main" val="26529583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docProps/app.xml><?xml version="1.0" encoding="utf-8"?>
<Properties xmlns="http://schemas.openxmlformats.org/officeDocument/2006/extended-properties" xmlns:vt="http://schemas.openxmlformats.org/officeDocument/2006/docPropsVTypes">
  <Template>Retrospect</Template>
  <TotalTime>94</TotalTime>
  <Words>434</Words>
  <Application>Microsoft Office PowerPoint</Application>
  <PresentationFormat>Widescreen</PresentationFormat>
  <Paragraphs>73</Paragraphs>
  <Slides>10</Slides>
  <Notes>0</Notes>
  <HiddenSlides>0</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Calibri</vt:lpstr>
      <vt:lpstr>Calibri Light</vt:lpstr>
      <vt:lpstr>Wingdings</vt:lpstr>
      <vt:lpstr>Retrospect</vt:lpstr>
      <vt:lpstr>Trestenik</vt:lpstr>
      <vt:lpstr>Sadržaj</vt:lpstr>
      <vt:lpstr>Geografske odlike  grada</vt:lpstr>
      <vt:lpstr>Osnovne informacije</vt:lpstr>
      <vt:lpstr>Istorijat grada</vt:lpstr>
      <vt:lpstr>Kultura</vt:lpstr>
      <vt:lpstr>Domgrafija</vt:lpstr>
      <vt:lpstr>Etnički sastav prema popisu 2002</vt:lpstr>
      <vt:lpstr>Video-Jefimijini dani</vt:lpstr>
      <vt:lpstr>Poruka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Trestenik</dc:title>
  <dc:creator>User</dc:creator>
  <cp:lastModifiedBy>Gordana Antic</cp:lastModifiedBy>
  <cp:revision>11</cp:revision>
  <dcterms:created xsi:type="dcterms:W3CDTF">2021-03-04T05:56:52Z</dcterms:created>
  <dcterms:modified xsi:type="dcterms:W3CDTF">2021-07-07T07:38:03Z</dcterms:modified>
</cp:coreProperties>
</file>